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sldIdLst>
    <p:sldId id="256" r:id="rId2"/>
    <p:sldId id="263" r:id="rId3"/>
    <p:sldId id="264" r:id="rId4"/>
    <p:sldId id="258" r:id="rId5"/>
    <p:sldId id="259" r:id="rId6"/>
    <p:sldId id="260" r:id="rId7"/>
    <p:sldId id="265" r:id="rId8"/>
    <p:sldId id="261" r:id="rId9"/>
    <p:sldId id="266" r:id="rId10"/>
    <p:sldId id="267" r:id="rId11"/>
    <p:sldId id="262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75" autoAdjust="0"/>
    <p:restoredTop sz="94660"/>
  </p:normalViewPr>
  <p:slideViewPr>
    <p:cSldViewPr snapToGrid="0">
      <p:cViewPr varScale="1">
        <p:scale>
          <a:sx n="44" d="100"/>
          <a:sy n="44" d="100"/>
        </p:scale>
        <p:origin x="7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738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597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477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504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9341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846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5858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963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62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6862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91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9366F9D-1D9B-4475-86BC-E444B9609321}" type="datetimeFigureOut">
              <a:rPr lang="he-IL" smtClean="0"/>
              <a:t>י"ב/תשרי/תשפ"א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5D2FD-1F53-4FFA-BE88-B244A2E17893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282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E6EDC6-183A-4351-9570-E39A2EA94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4" y="1231506"/>
            <a:ext cx="6145284" cy="4394988"/>
          </a:xfrm>
        </p:spPr>
        <p:txBody>
          <a:bodyPr>
            <a:normAutofit/>
          </a:bodyPr>
          <a:lstStyle/>
          <a:p>
            <a:pPr algn="r"/>
            <a:r>
              <a:rPr lang="he-IL" sz="6600" b="1" dirty="0"/>
              <a:t>חלק</a:t>
            </a:r>
            <a:r>
              <a:rPr lang="he-IL" sz="6600" dirty="0"/>
              <a:t> </a:t>
            </a:r>
            <a:r>
              <a:rPr lang="he-IL" sz="6600" b="1" dirty="0"/>
              <a:t>1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447D728-F367-4CB8-8BBE-3DE6C0DD1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276" y="1300843"/>
            <a:ext cx="2996668" cy="4256314"/>
          </a:xfrm>
        </p:spPr>
        <p:txBody>
          <a:bodyPr anchor="ctr">
            <a:normAutofit/>
          </a:bodyPr>
          <a:lstStyle/>
          <a:p>
            <a:pPr algn="l"/>
            <a:r>
              <a:rPr lang="he-IL" dirty="0"/>
              <a:t>סער ברקן</a:t>
            </a:r>
          </a:p>
          <a:p>
            <a:pPr algn="l"/>
            <a:r>
              <a:rPr lang="he-IL" dirty="0"/>
              <a:t>ימית גרון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5542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828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B620E-9DE9-444D-ABBE-0039C064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e-IL" dirty="0">
                <a:highlight>
                  <a:srgbClr val="FFFF00"/>
                </a:highlight>
              </a:rPr>
            </a:b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370CE772-93DA-49D7-9621-DAA41052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7270" r="8877" b="6000"/>
          <a:stretch/>
        </p:blipFill>
        <p:spPr>
          <a:xfrm>
            <a:off x="6340839" y="1933873"/>
            <a:ext cx="5427153" cy="328785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1735A90-C2D6-4496-8682-27AAE0342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8025" r="8877" b="5246"/>
          <a:stretch/>
        </p:blipFill>
        <p:spPr>
          <a:xfrm>
            <a:off x="969074" y="323029"/>
            <a:ext cx="5126926" cy="310597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EFA3049-0B26-4315-8A93-BA077653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7020" r="7020" b="6044"/>
          <a:stretch/>
        </p:blipFill>
        <p:spPr>
          <a:xfrm>
            <a:off x="969074" y="3671148"/>
            <a:ext cx="5126926" cy="306350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3C83675-6020-4A6F-B817-25C5C8DB7C81}"/>
              </a:ext>
            </a:extLst>
          </p:cNvPr>
          <p:cNvSpPr txBox="1"/>
          <p:nvPr/>
        </p:nvSpPr>
        <p:spPr>
          <a:xfrm>
            <a:off x="5683347" y="83966"/>
            <a:ext cx="6273021" cy="16619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5100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אימפדנס לאחר הגדלת מטריצת המסה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6B81E02-1D9A-46DA-99D0-620AF517368E}"/>
              </a:ext>
            </a:extLst>
          </p:cNvPr>
          <p:cNvSpPr txBox="1"/>
          <p:nvPr/>
        </p:nvSpPr>
        <p:spPr>
          <a:xfrm>
            <a:off x="6585678" y="5528603"/>
            <a:ext cx="50891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ניתן לראות כי העקיבה פחות טובה</a:t>
            </a:r>
          </a:p>
        </p:txBody>
      </p:sp>
    </p:spTree>
    <p:extLst>
      <p:ext uri="{BB962C8B-B14F-4D97-AF65-F5344CB8AC3E}">
        <p14:creationId xmlns:p14="http://schemas.microsoft.com/office/powerpoint/2010/main" val="61279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DC7F23-652A-4764-B169-7010CCE4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ההבדל בכוח בין השיטות</a:t>
            </a:r>
          </a:p>
        </p:txBody>
      </p:sp>
      <p:pic>
        <p:nvPicPr>
          <p:cNvPr id="5" name="מציין מיקום תוכן 4" descr="תמונה שמכילה טקסט, מפה, מביט, צילום&#10;&#10;התיאור נוצר באופן אוטומטי">
            <a:extLst>
              <a:ext uri="{FF2B5EF4-FFF2-40B4-BE49-F238E27FC236}">
                <a16:creationId xmlns:a16="http://schemas.microsoft.com/office/drawing/2014/main" id="{E7A6955A-6CA9-4F4C-B75F-0C1300BA0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63610" r="8220" b="5069"/>
          <a:stretch/>
        </p:blipFill>
        <p:spPr>
          <a:xfrm>
            <a:off x="2711374" y="3824985"/>
            <a:ext cx="7885289" cy="1719536"/>
          </a:xfrm>
        </p:spPr>
      </p:pic>
      <p:pic>
        <p:nvPicPr>
          <p:cNvPr id="7" name="תמונה 6" descr="תמונה שמכילה טקסט, מפה, שולחן&#10;&#10;התיאור נוצר באופן אוטומטי">
            <a:extLst>
              <a:ext uri="{FF2B5EF4-FFF2-40B4-BE49-F238E27FC236}">
                <a16:creationId xmlns:a16="http://schemas.microsoft.com/office/drawing/2014/main" id="{4C3C5FD6-F118-4137-9462-CBE0DADE6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63472" r="7676" b="4219"/>
          <a:stretch/>
        </p:blipFill>
        <p:spPr>
          <a:xfrm>
            <a:off x="2777680" y="1669518"/>
            <a:ext cx="7885288" cy="1773748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E0825A2-4A0F-4C46-91A0-F0F163A42D79}"/>
              </a:ext>
            </a:extLst>
          </p:cNvPr>
          <p:cNvSpPr txBox="1"/>
          <p:nvPr/>
        </p:nvSpPr>
        <p:spPr>
          <a:xfrm>
            <a:off x="2504393" y="5926240"/>
            <a:ext cx="89256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ניתן לראות ירידה בסדר גודל של הכוח בין השימוש בשיטת </a:t>
            </a:r>
            <a:r>
              <a:rPr lang="en-US" dirty="0"/>
              <a:t>PID</a:t>
            </a:r>
            <a:r>
              <a:rPr lang="he-IL" dirty="0"/>
              <a:t> לבין שיטת האימפדנס 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19E4DB7-8AF1-4523-B575-C96F126893D3}"/>
              </a:ext>
            </a:extLst>
          </p:cNvPr>
          <p:cNvSpPr txBox="1"/>
          <p:nvPr/>
        </p:nvSpPr>
        <p:spPr>
          <a:xfrm>
            <a:off x="6111896" y="1248265"/>
            <a:ext cx="12168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/>
              <a:t>אימפדנס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CD80E2B-55B8-4A61-B47F-04B88142FECE}"/>
              </a:ext>
            </a:extLst>
          </p:cNvPr>
          <p:cNvSpPr txBox="1"/>
          <p:nvPr/>
        </p:nvSpPr>
        <p:spPr>
          <a:xfrm>
            <a:off x="5929363" y="3455653"/>
            <a:ext cx="12168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b="1" dirty="0"/>
              <a:t>PID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92638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0A9F4-B6CB-4F0F-BC1A-0AFBAAE6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מסלול הרובוט</a:t>
            </a:r>
          </a:p>
        </p:txBody>
      </p:sp>
      <p:pic>
        <p:nvPicPr>
          <p:cNvPr id="5" name="מציין מיקום תוכן 4" descr="תמונה שמכילה טקסט, מפה, איש&#10;&#10;התיאור נוצר באופן אוטומטי">
            <a:extLst>
              <a:ext uri="{FF2B5EF4-FFF2-40B4-BE49-F238E27FC236}">
                <a16:creationId xmlns:a16="http://schemas.microsoft.com/office/drawing/2014/main" id="{36126419-9AA8-42DF-BE44-0A19C6887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5483" r="8325"/>
          <a:stretch/>
        </p:blipFill>
        <p:spPr>
          <a:xfrm>
            <a:off x="5477021" y="3289509"/>
            <a:ext cx="6250302" cy="3387949"/>
          </a:xfrm>
        </p:spPr>
      </p:pic>
      <p:pic>
        <p:nvPicPr>
          <p:cNvPr id="7" name="תמונה 6" descr="תמונה שמכילה טקסט, מפה, שולחן, מביט&#10;&#10;התיאור נוצר באופן אוטומטי">
            <a:extLst>
              <a:ext uri="{FF2B5EF4-FFF2-40B4-BE49-F238E27FC236}">
                <a16:creationId xmlns:a16="http://schemas.microsoft.com/office/drawing/2014/main" id="{66B36BFE-CF60-419F-9329-9124BED9E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5877" r="8638" b="3419"/>
          <a:stretch/>
        </p:blipFill>
        <p:spPr>
          <a:xfrm>
            <a:off x="1251678" y="180542"/>
            <a:ext cx="5380098" cy="292588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990D1B0-28DB-4D31-BEF3-436EC28E15A2}"/>
              </a:ext>
            </a:extLst>
          </p:cNvPr>
          <p:cNvSpPr txBox="1"/>
          <p:nvPr/>
        </p:nvSpPr>
        <p:spPr>
          <a:xfrm>
            <a:off x="858130" y="4220308"/>
            <a:ext cx="444539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ניתן לראות כי העקיבה טובה .</a:t>
            </a:r>
          </a:p>
          <a:p>
            <a:pPr algn="r"/>
            <a:r>
              <a:rPr lang="he-IL" dirty="0"/>
              <a:t>ניתן לראות גם כי כאשר המערכת עוברת לשלב של בקרת אימפדנס העקיבה מתחילה להיות פחות טובה.</a:t>
            </a:r>
          </a:p>
        </p:txBody>
      </p:sp>
    </p:spTree>
    <p:extLst>
      <p:ext uri="{BB962C8B-B14F-4D97-AF65-F5344CB8AC3E}">
        <p14:creationId xmlns:p14="http://schemas.microsoft.com/office/powerpoint/2010/main" val="30594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DDD4CF-580F-4C86-8A60-D8913A68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סרטון פעולה </a:t>
            </a:r>
            <a:r>
              <a:rPr lang="en-US" dirty="0"/>
              <a:t>PID</a:t>
            </a:r>
            <a:endParaRPr lang="he-IL" dirty="0"/>
          </a:p>
        </p:txBody>
      </p:sp>
      <p:pic>
        <p:nvPicPr>
          <p:cNvPr id="4" name="WhatsApp Video 2020-07-10 at 14.51.41">
            <a:hlinkClick r:id="" action="ppaction://media"/>
            <a:extLst>
              <a:ext uri="{FF2B5EF4-FFF2-40B4-BE49-F238E27FC236}">
                <a16:creationId xmlns:a16="http://schemas.microsoft.com/office/drawing/2014/main" id="{B6B27E85-FC9B-4B5D-8E6D-E0C4621315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4042" y="1284144"/>
            <a:ext cx="7155717" cy="5252188"/>
          </a:xfrm>
        </p:spPr>
      </p:pic>
    </p:spTree>
    <p:extLst>
      <p:ext uri="{BB962C8B-B14F-4D97-AF65-F5344CB8AC3E}">
        <p14:creationId xmlns:p14="http://schemas.microsoft.com/office/powerpoint/2010/main" val="18591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DDD4CF-580F-4C86-8A60-D8913A68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סרטון פעולה משולב </a:t>
            </a:r>
            <a:r>
              <a:rPr lang="en-US" dirty="0"/>
              <a:t>PID</a:t>
            </a:r>
            <a:r>
              <a:rPr lang="he-IL" dirty="0"/>
              <a:t> + אימפדנס</a:t>
            </a:r>
          </a:p>
        </p:txBody>
      </p:sp>
      <p:pic>
        <p:nvPicPr>
          <p:cNvPr id="6" name="WhatsApp Video 2020-07-10 at 14.55.53">
            <a:hlinkClick r:id="" action="ppaction://media"/>
            <a:extLst>
              <a:ext uri="{FF2B5EF4-FFF2-40B4-BE49-F238E27FC236}">
                <a16:creationId xmlns:a16="http://schemas.microsoft.com/office/drawing/2014/main" id="{84B4C9C9-0EF7-4B94-980C-320E9CD0F6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719" y="1287244"/>
            <a:ext cx="6428935" cy="4719556"/>
          </a:xfr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70525F-2FAF-4CAF-9500-67725C541F71}"/>
              </a:ext>
            </a:extLst>
          </p:cNvPr>
          <p:cNvSpPr txBox="1"/>
          <p:nvPr/>
        </p:nvSpPr>
        <p:spPr>
          <a:xfrm>
            <a:off x="5401994" y="6203852"/>
            <a:ext cx="61475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עד שלב התפיסה מבוקר ע"י </a:t>
            </a:r>
            <a:r>
              <a:rPr lang="en-US" dirty="0"/>
              <a:t>PID</a:t>
            </a:r>
            <a:r>
              <a:rPr lang="he-IL" dirty="0"/>
              <a:t> לאחר מכן ע"י אימפדנס</a:t>
            </a:r>
          </a:p>
        </p:txBody>
      </p:sp>
    </p:spTree>
    <p:extLst>
      <p:ext uri="{BB962C8B-B14F-4D97-AF65-F5344CB8AC3E}">
        <p14:creationId xmlns:p14="http://schemas.microsoft.com/office/powerpoint/2010/main" val="23481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0E70B0-37BC-4A82-B974-6E311561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משימה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153825-304A-446E-8584-11F3028A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17785"/>
            <a:ext cx="10178322" cy="426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400" dirty="0"/>
              <a:t>בניית סימולציה דינמית המדמה את המשחק </a:t>
            </a:r>
            <a:r>
              <a:rPr lang="en-US" sz="2400" dirty="0"/>
              <a:t>peg-in-the-hole</a:t>
            </a:r>
            <a:r>
              <a:rPr lang="he-IL" sz="2400" dirty="0"/>
              <a:t> :</a:t>
            </a:r>
          </a:p>
          <a:p>
            <a:r>
              <a:rPr lang="he-IL" sz="2400" dirty="0"/>
              <a:t>בעזרת בקרת אימפדנס ובקרת </a:t>
            </a:r>
            <a:r>
              <a:rPr lang="en-US" sz="2400" dirty="0"/>
              <a:t>PID</a:t>
            </a:r>
            <a:r>
              <a:rPr lang="he-IL" sz="2400" dirty="0"/>
              <a:t> .</a:t>
            </a:r>
          </a:p>
          <a:p>
            <a:r>
              <a:rPr lang="he-IL" sz="2400" dirty="0"/>
              <a:t>למידת בעיות היכולות להיווצר ברובוט האמיתי.</a:t>
            </a:r>
          </a:p>
        </p:txBody>
      </p:sp>
    </p:spTree>
    <p:extLst>
      <p:ext uri="{BB962C8B-B14F-4D97-AF65-F5344CB8AC3E}">
        <p14:creationId xmlns:p14="http://schemas.microsoft.com/office/powerpoint/2010/main" val="427616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DA9EBA-0D16-41AE-9F65-87775014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דיאגרמת פעולה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C4627-2F57-4E22-B37E-A1F0451C3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93FF6D85-0A15-420E-8D80-73DF5261F80A}"/>
              </a:ext>
            </a:extLst>
          </p:cNvPr>
          <p:cNvGrpSpPr/>
          <p:nvPr/>
        </p:nvGrpSpPr>
        <p:grpSpPr>
          <a:xfrm>
            <a:off x="2316828" y="1434905"/>
            <a:ext cx="8623494" cy="4712677"/>
            <a:chOff x="2032000" y="2286001"/>
            <a:chExt cx="7590301" cy="3852331"/>
          </a:xfrm>
        </p:grpSpPr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6A68BAFB-844B-4CDD-A92C-BE0B1B3521ED}"/>
                </a:ext>
              </a:extLst>
            </p:cNvPr>
            <p:cNvSpPr/>
            <p:nvPr/>
          </p:nvSpPr>
          <p:spPr>
            <a:xfrm>
              <a:off x="2032000" y="2286001"/>
              <a:ext cx="5844532" cy="693419"/>
            </a:xfrm>
            <a:custGeom>
              <a:avLst/>
              <a:gdLst>
                <a:gd name="connsiteX0" fmla="*/ 0 w 5844532"/>
                <a:gd name="connsiteY0" fmla="*/ 69342 h 693419"/>
                <a:gd name="connsiteX1" fmla="*/ 69342 w 5844532"/>
                <a:gd name="connsiteY1" fmla="*/ 0 h 693419"/>
                <a:gd name="connsiteX2" fmla="*/ 5775190 w 5844532"/>
                <a:gd name="connsiteY2" fmla="*/ 0 h 693419"/>
                <a:gd name="connsiteX3" fmla="*/ 5844532 w 5844532"/>
                <a:gd name="connsiteY3" fmla="*/ 69342 h 693419"/>
                <a:gd name="connsiteX4" fmla="*/ 5844532 w 5844532"/>
                <a:gd name="connsiteY4" fmla="*/ 624077 h 693419"/>
                <a:gd name="connsiteX5" fmla="*/ 5775190 w 5844532"/>
                <a:gd name="connsiteY5" fmla="*/ 693419 h 693419"/>
                <a:gd name="connsiteX6" fmla="*/ 69342 w 5844532"/>
                <a:gd name="connsiteY6" fmla="*/ 693419 h 693419"/>
                <a:gd name="connsiteX7" fmla="*/ 0 w 5844532"/>
                <a:gd name="connsiteY7" fmla="*/ 624077 h 693419"/>
                <a:gd name="connsiteX8" fmla="*/ 0 w 5844532"/>
                <a:gd name="connsiteY8" fmla="*/ 69342 h 69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4532" h="693419">
                  <a:moveTo>
                    <a:pt x="0" y="69342"/>
                  </a:moveTo>
                  <a:cubicBezTo>
                    <a:pt x="0" y="31045"/>
                    <a:pt x="31045" y="0"/>
                    <a:pt x="69342" y="0"/>
                  </a:cubicBezTo>
                  <a:lnTo>
                    <a:pt x="5775190" y="0"/>
                  </a:lnTo>
                  <a:cubicBezTo>
                    <a:pt x="5813487" y="0"/>
                    <a:pt x="5844532" y="31045"/>
                    <a:pt x="5844532" y="69342"/>
                  </a:cubicBezTo>
                  <a:lnTo>
                    <a:pt x="5844532" y="624077"/>
                  </a:lnTo>
                  <a:cubicBezTo>
                    <a:pt x="5844532" y="662374"/>
                    <a:pt x="5813487" y="693419"/>
                    <a:pt x="5775190" y="693419"/>
                  </a:cubicBezTo>
                  <a:lnTo>
                    <a:pt x="69342" y="693419"/>
                  </a:lnTo>
                  <a:cubicBezTo>
                    <a:pt x="31045" y="693419"/>
                    <a:pt x="0" y="662374"/>
                    <a:pt x="0" y="624077"/>
                  </a:cubicBezTo>
                  <a:lnTo>
                    <a:pt x="0" y="6934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700" tIns="92700" rIns="881465" bIns="92700" numCol="1" spcCol="1270" anchor="ctr" anchorCtr="0">
              <a:noAutofit/>
            </a:bodyPr>
            <a:lstStyle/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קבלת נקודות מהמשתמש</a:t>
              </a:r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EFB65D6B-B853-4ABC-9A2E-369CD11943EA}"/>
                </a:ext>
              </a:extLst>
            </p:cNvPr>
            <p:cNvSpPr/>
            <p:nvPr/>
          </p:nvSpPr>
          <p:spPr>
            <a:xfrm>
              <a:off x="2468442" y="3075729"/>
              <a:ext cx="5844532" cy="693419"/>
            </a:xfrm>
            <a:custGeom>
              <a:avLst/>
              <a:gdLst>
                <a:gd name="connsiteX0" fmla="*/ 0 w 5844532"/>
                <a:gd name="connsiteY0" fmla="*/ 69342 h 693419"/>
                <a:gd name="connsiteX1" fmla="*/ 69342 w 5844532"/>
                <a:gd name="connsiteY1" fmla="*/ 0 h 693419"/>
                <a:gd name="connsiteX2" fmla="*/ 5775190 w 5844532"/>
                <a:gd name="connsiteY2" fmla="*/ 0 h 693419"/>
                <a:gd name="connsiteX3" fmla="*/ 5844532 w 5844532"/>
                <a:gd name="connsiteY3" fmla="*/ 69342 h 693419"/>
                <a:gd name="connsiteX4" fmla="*/ 5844532 w 5844532"/>
                <a:gd name="connsiteY4" fmla="*/ 624077 h 693419"/>
                <a:gd name="connsiteX5" fmla="*/ 5775190 w 5844532"/>
                <a:gd name="connsiteY5" fmla="*/ 693419 h 693419"/>
                <a:gd name="connsiteX6" fmla="*/ 69342 w 5844532"/>
                <a:gd name="connsiteY6" fmla="*/ 693419 h 693419"/>
                <a:gd name="connsiteX7" fmla="*/ 0 w 5844532"/>
                <a:gd name="connsiteY7" fmla="*/ 624077 h 693419"/>
                <a:gd name="connsiteX8" fmla="*/ 0 w 5844532"/>
                <a:gd name="connsiteY8" fmla="*/ 69342 h 69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4532" h="693419">
                  <a:moveTo>
                    <a:pt x="0" y="69342"/>
                  </a:moveTo>
                  <a:cubicBezTo>
                    <a:pt x="0" y="31045"/>
                    <a:pt x="31045" y="0"/>
                    <a:pt x="69342" y="0"/>
                  </a:cubicBezTo>
                  <a:lnTo>
                    <a:pt x="5775190" y="0"/>
                  </a:lnTo>
                  <a:cubicBezTo>
                    <a:pt x="5813487" y="0"/>
                    <a:pt x="5844532" y="31045"/>
                    <a:pt x="5844532" y="69342"/>
                  </a:cubicBezTo>
                  <a:lnTo>
                    <a:pt x="5844532" y="624077"/>
                  </a:lnTo>
                  <a:cubicBezTo>
                    <a:pt x="5844532" y="662374"/>
                    <a:pt x="5813487" y="693419"/>
                    <a:pt x="5775190" y="693419"/>
                  </a:cubicBezTo>
                  <a:lnTo>
                    <a:pt x="69342" y="693419"/>
                  </a:lnTo>
                  <a:cubicBezTo>
                    <a:pt x="31045" y="693419"/>
                    <a:pt x="0" y="662374"/>
                    <a:pt x="0" y="624077"/>
                  </a:cubicBezTo>
                  <a:lnTo>
                    <a:pt x="0" y="6934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700" tIns="92700" rIns="979865" bIns="92700" numCol="1" spcCol="1270" anchor="ctr" anchorCtr="0">
              <a:noAutofit/>
            </a:bodyPr>
            <a:lstStyle/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בניית מסלול </a:t>
              </a:r>
              <a:r>
                <a:rPr lang="he-IL" sz="2400" kern="1200" dirty="0" err="1"/>
                <a:t>קרטזי</a:t>
              </a:r>
              <a:r>
                <a:rPr lang="he-IL" sz="2400" kern="1200" dirty="0"/>
                <a:t> </a:t>
              </a:r>
            </a:p>
          </p:txBody>
        </p:sp>
        <p:sp>
          <p:nvSpPr>
            <p:cNvPr id="10" name="צורה חופשית: צורה 9">
              <a:extLst>
                <a:ext uri="{FF2B5EF4-FFF2-40B4-BE49-F238E27FC236}">
                  <a16:creationId xmlns:a16="http://schemas.microsoft.com/office/drawing/2014/main" id="{FC3435E7-0CE7-4FB9-AA7C-DF538A81FDEB}"/>
                </a:ext>
              </a:extLst>
            </p:cNvPr>
            <p:cNvSpPr/>
            <p:nvPr/>
          </p:nvSpPr>
          <p:spPr>
            <a:xfrm>
              <a:off x="2904884" y="3865457"/>
              <a:ext cx="5844532" cy="693419"/>
            </a:xfrm>
            <a:custGeom>
              <a:avLst/>
              <a:gdLst>
                <a:gd name="connsiteX0" fmla="*/ 0 w 5844532"/>
                <a:gd name="connsiteY0" fmla="*/ 69342 h 693419"/>
                <a:gd name="connsiteX1" fmla="*/ 69342 w 5844532"/>
                <a:gd name="connsiteY1" fmla="*/ 0 h 693419"/>
                <a:gd name="connsiteX2" fmla="*/ 5775190 w 5844532"/>
                <a:gd name="connsiteY2" fmla="*/ 0 h 693419"/>
                <a:gd name="connsiteX3" fmla="*/ 5844532 w 5844532"/>
                <a:gd name="connsiteY3" fmla="*/ 69342 h 693419"/>
                <a:gd name="connsiteX4" fmla="*/ 5844532 w 5844532"/>
                <a:gd name="connsiteY4" fmla="*/ 624077 h 693419"/>
                <a:gd name="connsiteX5" fmla="*/ 5775190 w 5844532"/>
                <a:gd name="connsiteY5" fmla="*/ 693419 h 693419"/>
                <a:gd name="connsiteX6" fmla="*/ 69342 w 5844532"/>
                <a:gd name="connsiteY6" fmla="*/ 693419 h 693419"/>
                <a:gd name="connsiteX7" fmla="*/ 0 w 5844532"/>
                <a:gd name="connsiteY7" fmla="*/ 624077 h 693419"/>
                <a:gd name="connsiteX8" fmla="*/ 0 w 5844532"/>
                <a:gd name="connsiteY8" fmla="*/ 69342 h 69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4532" h="693419">
                  <a:moveTo>
                    <a:pt x="0" y="69342"/>
                  </a:moveTo>
                  <a:cubicBezTo>
                    <a:pt x="0" y="31045"/>
                    <a:pt x="31045" y="0"/>
                    <a:pt x="69342" y="0"/>
                  </a:cubicBezTo>
                  <a:lnTo>
                    <a:pt x="5775190" y="0"/>
                  </a:lnTo>
                  <a:cubicBezTo>
                    <a:pt x="5813487" y="0"/>
                    <a:pt x="5844532" y="31045"/>
                    <a:pt x="5844532" y="69342"/>
                  </a:cubicBezTo>
                  <a:lnTo>
                    <a:pt x="5844532" y="624077"/>
                  </a:lnTo>
                  <a:cubicBezTo>
                    <a:pt x="5844532" y="662374"/>
                    <a:pt x="5813487" y="693419"/>
                    <a:pt x="5775190" y="693419"/>
                  </a:cubicBezTo>
                  <a:lnTo>
                    <a:pt x="69342" y="693419"/>
                  </a:lnTo>
                  <a:cubicBezTo>
                    <a:pt x="31045" y="693419"/>
                    <a:pt x="0" y="662374"/>
                    <a:pt x="0" y="624077"/>
                  </a:cubicBezTo>
                  <a:lnTo>
                    <a:pt x="0" y="6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700" tIns="92700" rIns="979865" bIns="92700" numCol="1" spcCol="1270" anchor="ctr" anchorCtr="0">
              <a:noAutofit/>
            </a:bodyPr>
            <a:lstStyle/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המרת המסלול למרחב המפרקים</a:t>
              </a:r>
            </a:p>
          </p:txBody>
        </p:sp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CC4FC44A-2832-461C-82E4-E0DE0DCD15DF}"/>
                </a:ext>
              </a:extLst>
            </p:cNvPr>
            <p:cNvSpPr/>
            <p:nvPr/>
          </p:nvSpPr>
          <p:spPr>
            <a:xfrm>
              <a:off x="3341327" y="4655185"/>
              <a:ext cx="5844532" cy="693419"/>
            </a:xfrm>
            <a:custGeom>
              <a:avLst/>
              <a:gdLst>
                <a:gd name="connsiteX0" fmla="*/ 0 w 5844532"/>
                <a:gd name="connsiteY0" fmla="*/ 69342 h 693419"/>
                <a:gd name="connsiteX1" fmla="*/ 69342 w 5844532"/>
                <a:gd name="connsiteY1" fmla="*/ 0 h 693419"/>
                <a:gd name="connsiteX2" fmla="*/ 5775190 w 5844532"/>
                <a:gd name="connsiteY2" fmla="*/ 0 h 693419"/>
                <a:gd name="connsiteX3" fmla="*/ 5844532 w 5844532"/>
                <a:gd name="connsiteY3" fmla="*/ 69342 h 693419"/>
                <a:gd name="connsiteX4" fmla="*/ 5844532 w 5844532"/>
                <a:gd name="connsiteY4" fmla="*/ 624077 h 693419"/>
                <a:gd name="connsiteX5" fmla="*/ 5775190 w 5844532"/>
                <a:gd name="connsiteY5" fmla="*/ 693419 h 693419"/>
                <a:gd name="connsiteX6" fmla="*/ 69342 w 5844532"/>
                <a:gd name="connsiteY6" fmla="*/ 693419 h 693419"/>
                <a:gd name="connsiteX7" fmla="*/ 0 w 5844532"/>
                <a:gd name="connsiteY7" fmla="*/ 624077 h 693419"/>
                <a:gd name="connsiteX8" fmla="*/ 0 w 5844532"/>
                <a:gd name="connsiteY8" fmla="*/ 69342 h 69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4532" h="693419">
                  <a:moveTo>
                    <a:pt x="0" y="69342"/>
                  </a:moveTo>
                  <a:cubicBezTo>
                    <a:pt x="0" y="31045"/>
                    <a:pt x="31045" y="0"/>
                    <a:pt x="69342" y="0"/>
                  </a:cubicBezTo>
                  <a:lnTo>
                    <a:pt x="5775190" y="0"/>
                  </a:lnTo>
                  <a:cubicBezTo>
                    <a:pt x="5813487" y="0"/>
                    <a:pt x="5844532" y="31045"/>
                    <a:pt x="5844532" y="69342"/>
                  </a:cubicBezTo>
                  <a:lnTo>
                    <a:pt x="5844532" y="624077"/>
                  </a:lnTo>
                  <a:cubicBezTo>
                    <a:pt x="5844532" y="662374"/>
                    <a:pt x="5813487" y="693419"/>
                    <a:pt x="5775190" y="693419"/>
                  </a:cubicBezTo>
                  <a:lnTo>
                    <a:pt x="69342" y="693419"/>
                  </a:lnTo>
                  <a:cubicBezTo>
                    <a:pt x="31045" y="693419"/>
                    <a:pt x="0" y="662374"/>
                    <a:pt x="0" y="624077"/>
                  </a:cubicBezTo>
                  <a:lnTo>
                    <a:pt x="0" y="693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700" tIns="92700" rIns="979865" bIns="92700" numCol="1" spcCol="1270" anchor="ctr" anchorCtr="0">
              <a:noAutofit/>
            </a:bodyPr>
            <a:lstStyle/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עקיבה אחר המסלול באמצעות בקר נבחר</a:t>
              </a:r>
            </a:p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 (</a:t>
              </a:r>
              <a:r>
                <a:rPr lang="en-US" sz="2400" kern="1200" dirty="0"/>
                <a:t>PID , impedance</a:t>
              </a:r>
              <a:r>
                <a:rPr lang="he-IL" sz="2400" kern="1200" dirty="0"/>
                <a:t>)</a:t>
              </a:r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120CF723-DE00-48C1-899A-4FD0FFC519F6}"/>
                </a:ext>
              </a:extLst>
            </p:cNvPr>
            <p:cNvSpPr/>
            <p:nvPr/>
          </p:nvSpPr>
          <p:spPr>
            <a:xfrm>
              <a:off x="3777769" y="5444913"/>
              <a:ext cx="5844532" cy="693419"/>
            </a:xfrm>
            <a:custGeom>
              <a:avLst/>
              <a:gdLst>
                <a:gd name="connsiteX0" fmla="*/ 0 w 5844532"/>
                <a:gd name="connsiteY0" fmla="*/ 69342 h 693419"/>
                <a:gd name="connsiteX1" fmla="*/ 69342 w 5844532"/>
                <a:gd name="connsiteY1" fmla="*/ 0 h 693419"/>
                <a:gd name="connsiteX2" fmla="*/ 5775190 w 5844532"/>
                <a:gd name="connsiteY2" fmla="*/ 0 h 693419"/>
                <a:gd name="connsiteX3" fmla="*/ 5844532 w 5844532"/>
                <a:gd name="connsiteY3" fmla="*/ 69342 h 693419"/>
                <a:gd name="connsiteX4" fmla="*/ 5844532 w 5844532"/>
                <a:gd name="connsiteY4" fmla="*/ 624077 h 693419"/>
                <a:gd name="connsiteX5" fmla="*/ 5775190 w 5844532"/>
                <a:gd name="connsiteY5" fmla="*/ 693419 h 693419"/>
                <a:gd name="connsiteX6" fmla="*/ 69342 w 5844532"/>
                <a:gd name="connsiteY6" fmla="*/ 693419 h 693419"/>
                <a:gd name="connsiteX7" fmla="*/ 0 w 5844532"/>
                <a:gd name="connsiteY7" fmla="*/ 624077 h 693419"/>
                <a:gd name="connsiteX8" fmla="*/ 0 w 5844532"/>
                <a:gd name="connsiteY8" fmla="*/ 69342 h 69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4532" h="693419">
                  <a:moveTo>
                    <a:pt x="0" y="69342"/>
                  </a:moveTo>
                  <a:cubicBezTo>
                    <a:pt x="0" y="31045"/>
                    <a:pt x="31045" y="0"/>
                    <a:pt x="69342" y="0"/>
                  </a:cubicBezTo>
                  <a:lnTo>
                    <a:pt x="5775190" y="0"/>
                  </a:lnTo>
                  <a:cubicBezTo>
                    <a:pt x="5813487" y="0"/>
                    <a:pt x="5844532" y="31045"/>
                    <a:pt x="5844532" y="69342"/>
                  </a:cubicBezTo>
                  <a:lnTo>
                    <a:pt x="5844532" y="624077"/>
                  </a:lnTo>
                  <a:cubicBezTo>
                    <a:pt x="5844532" y="662374"/>
                    <a:pt x="5813487" y="693419"/>
                    <a:pt x="5775190" y="693419"/>
                  </a:cubicBezTo>
                  <a:lnTo>
                    <a:pt x="69342" y="693419"/>
                  </a:lnTo>
                  <a:cubicBezTo>
                    <a:pt x="31045" y="693419"/>
                    <a:pt x="0" y="662374"/>
                    <a:pt x="0" y="624077"/>
                  </a:cubicBezTo>
                  <a:lnTo>
                    <a:pt x="0" y="693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700" tIns="92700" rIns="979865" bIns="92700" numCol="1" spcCol="1270" anchor="ctr" anchorCtr="0">
              <a:noAutofit/>
            </a:bodyPr>
            <a:lstStyle/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הפקת גרפים</a:t>
              </a:r>
            </a:p>
            <a:p>
              <a:pPr marL="0" lvl="0" indent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400" kern="1200" dirty="0"/>
                <a:t>(כוחות , מומנטים , זוויות וכו')</a:t>
              </a:r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94D6010B-BD05-41C9-A901-1818802C3709}"/>
                </a:ext>
              </a:extLst>
            </p:cNvPr>
            <p:cNvSpPr/>
            <p:nvPr/>
          </p:nvSpPr>
          <p:spPr>
            <a:xfrm>
              <a:off x="7425809" y="2792582"/>
              <a:ext cx="450722" cy="450722"/>
            </a:xfrm>
            <a:custGeom>
              <a:avLst/>
              <a:gdLst>
                <a:gd name="connsiteX0" fmla="*/ 0 w 450722"/>
                <a:gd name="connsiteY0" fmla="*/ 247897 h 450722"/>
                <a:gd name="connsiteX1" fmla="*/ 101412 w 450722"/>
                <a:gd name="connsiteY1" fmla="*/ 247897 h 450722"/>
                <a:gd name="connsiteX2" fmla="*/ 101412 w 450722"/>
                <a:gd name="connsiteY2" fmla="*/ 0 h 450722"/>
                <a:gd name="connsiteX3" fmla="*/ 349310 w 450722"/>
                <a:gd name="connsiteY3" fmla="*/ 0 h 450722"/>
                <a:gd name="connsiteX4" fmla="*/ 349310 w 450722"/>
                <a:gd name="connsiteY4" fmla="*/ 247897 h 450722"/>
                <a:gd name="connsiteX5" fmla="*/ 450722 w 450722"/>
                <a:gd name="connsiteY5" fmla="*/ 247897 h 450722"/>
                <a:gd name="connsiteX6" fmla="*/ 225361 w 450722"/>
                <a:gd name="connsiteY6" fmla="*/ 450722 h 450722"/>
                <a:gd name="connsiteX7" fmla="*/ 0 w 450722"/>
                <a:gd name="connsiteY7" fmla="*/ 247897 h 45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722" h="450722">
                  <a:moveTo>
                    <a:pt x="0" y="247897"/>
                  </a:moveTo>
                  <a:lnTo>
                    <a:pt x="101412" y="247897"/>
                  </a:lnTo>
                  <a:lnTo>
                    <a:pt x="101412" y="0"/>
                  </a:lnTo>
                  <a:lnTo>
                    <a:pt x="349310" y="0"/>
                  </a:lnTo>
                  <a:lnTo>
                    <a:pt x="349310" y="247897"/>
                  </a:lnTo>
                  <a:lnTo>
                    <a:pt x="450722" y="247897"/>
                  </a:lnTo>
                  <a:lnTo>
                    <a:pt x="225361" y="450722"/>
                  </a:lnTo>
                  <a:lnTo>
                    <a:pt x="0" y="247897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82" tIns="26670" rIns="128082" bIns="138224" numCol="1" spcCol="1270" anchor="ctr" anchorCtr="0">
              <a:noAutofit/>
            </a:bodyPr>
            <a:lstStyle/>
            <a:p>
              <a:pPr marL="0" lvl="0" indent="0" algn="ctr" defTabSz="9334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100" kern="1200" dirty="0"/>
            </a:p>
          </p:txBody>
        </p:sp>
        <p:sp>
          <p:nvSpPr>
            <p:cNvPr id="14" name="צורה חופשית: צורה 13">
              <a:extLst>
                <a:ext uri="{FF2B5EF4-FFF2-40B4-BE49-F238E27FC236}">
                  <a16:creationId xmlns:a16="http://schemas.microsoft.com/office/drawing/2014/main" id="{2A7F189B-7ED3-4FFA-AA3E-FC14074F9D98}"/>
                </a:ext>
              </a:extLst>
            </p:cNvPr>
            <p:cNvSpPr/>
            <p:nvPr/>
          </p:nvSpPr>
          <p:spPr>
            <a:xfrm>
              <a:off x="7862252" y="3582310"/>
              <a:ext cx="450722" cy="450722"/>
            </a:xfrm>
            <a:custGeom>
              <a:avLst/>
              <a:gdLst>
                <a:gd name="connsiteX0" fmla="*/ 0 w 450722"/>
                <a:gd name="connsiteY0" fmla="*/ 247897 h 450722"/>
                <a:gd name="connsiteX1" fmla="*/ 101412 w 450722"/>
                <a:gd name="connsiteY1" fmla="*/ 247897 h 450722"/>
                <a:gd name="connsiteX2" fmla="*/ 101412 w 450722"/>
                <a:gd name="connsiteY2" fmla="*/ 0 h 450722"/>
                <a:gd name="connsiteX3" fmla="*/ 349310 w 450722"/>
                <a:gd name="connsiteY3" fmla="*/ 0 h 450722"/>
                <a:gd name="connsiteX4" fmla="*/ 349310 w 450722"/>
                <a:gd name="connsiteY4" fmla="*/ 247897 h 450722"/>
                <a:gd name="connsiteX5" fmla="*/ 450722 w 450722"/>
                <a:gd name="connsiteY5" fmla="*/ 247897 h 450722"/>
                <a:gd name="connsiteX6" fmla="*/ 225361 w 450722"/>
                <a:gd name="connsiteY6" fmla="*/ 450722 h 450722"/>
                <a:gd name="connsiteX7" fmla="*/ 0 w 450722"/>
                <a:gd name="connsiteY7" fmla="*/ 247897 h 45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722" h="450722">
                  <a:moveTo>
                    <a:pt x="0" y="247897"/>
                  </a:moveTo>
                  <a:lnTo>
                    <a:pt x="101412" y="247897"/>
                  </a:lnTo>
                  <a:lnTo>
                    <a:pt x="101412" y="0"/>
                  </a:lnTo>
                  <a:lnTo>
                    <a:pt x="349310" y="0"/>
                  </a:lnTo>
                  <a:lnTo>
                    <a:pt x="349310" y="247897"/>
                  </a:lnTo>
                  <a:lnTo>
                    <a:pt x="450722" y="247897"/>
                  </a:lnTo>
                  <a:lnTo>
                    <a:pt x="225361" y="450722"/>
                  </a:lnTo>
                  <a:lnTo>
                    <a:pt x="0" y="247897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82" tIns="26670" rIns="128082" bIns="138224" numCol="1" spcCol="1270" anchor="ctr" anchorCtr="0">
              <a:noAutofit/>
            </a:bodyPr>
            <a:lstStyle/>
            <a:p>
              <a:pPr marL="0" lvl="0" indent="0" algn="ctr" defTabSz="9334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100" kern="1200"/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3A899177-C606-41C9-BCDA-0241549E7A17}"/>
                </a:ext>
              </a:extLst>
            </p:cNvPr>
            <p:cNvSpPr/>
            <p:nvPr/>
          </p:nvSpPr>
          <p:spPr>
            <a:xfrm>
              <a:off x="8298694" y="4360481"/>
              <a:ext cx="450722" cy="450722"/>
            </a:xfrm>
            <a:custGeom>
              <a:avLst/>
              <a:gdLst>
                <a:gd name="connsiteX0" fmla="*/ 0 w 450722"/>
                <a:gd name="connsiteY0" fmla="*/ 247897 h 450722"/>
                <a:gd name="connsiteX1" fmla="*/ 101412 w 450722"/>
                <a:gd name="connsiteY1" fmla="*/ 247897 h 450722"/>
                <a:gd name="connsiteX2" fmla="*/ 101412 w 450722"/>
                <a:gd name="connsiteY2" fmla="*/ 0 h 450722"/>
                <a:gd name="connsiteX3" fmla="*/ 349310 w 450722"/>
                <a:gd name="connsiteY3" fmla="*/ 0 h 450722"/>
                <a:gd name="connsiteX4" fmla="*/ 349310 w 450722"/>
                <a:gd name="connsiteY4" fmla="*/ 247897 h 450722"/>
                <a:gd name="connsiteX5" fmla="*/ 450722 w 450722"/>
                <a:gd name="connsiteY5" fmla="*/ 247897 h 450722"/>
                <a:gd name="connsiteX6" fmla="*/ 225361 w 450722"/>
                <a:gd name="connsiteY6" fmla="*/ 450722 h 450722"/>
                <a:gd name="connsiteX7" fmla="*/ 0 w 450722"/>
                <a:gd name="connsiteY7" fmla="*/ 247897 h 45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722" h="450722">
                  <a:moveTo>
                    <a:pt x="0" y="247897"/>
                  </a:moveTo>
                  <a:lnTo>
                    <a:pt x="101412" y="247897"/>
                  </a:lnTo>
                  <a:lnTo>
                    <a:pt x="101412" y="0"/>
                  </a:lnTo>
                  <a:lnTo>
                    <a:pt x="349310" y="0"/>
                  </a:lnTo>
                  <a:lnTo>
                    <a:pt x="349310" y="247897"/>
                  </a:lnTo>
                  <a:lnTo>
                    <a:pt x="450722" y="247897"/>
                  </a:lnTo>
                  <a:lnTo>
                    <a:pt x="225361" y="450722"/>
                  </a:lnTo>
                  <a:lnTo>
                    <a:pt x="0" y="247897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82" tIns="26670" rIns="128082" bIns="138224" numCol="1" spcCol="1270" anchor="ctr" anchorCtr="0">
              <a:noAutofit/>
            </a:bodyPr>
            <a:lstStyle/>
            <a:p>
              <a:pPr marL="0" lvl="0" indent="0" algn="ctr" defTabSz="9334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100" kern="1200"/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777982F4-1945-4058-A4B4-4862F8A941D1}"/>
                </a:ext>
              </a:extLst>
            </p:cNvPr>
            <p:cNvSpPr/>
            <p:nvPr/>
          </p:nvSpPr>
          <p:spPr>
            <a:xfrm>
              <a:off x="8735136" y="5157914"/>
              <a:ext cx="450722" cy="450722"/>
            </a:xfrm>
            <a:custGeom>
              <a:avLst/>
              <a:gdLst>
                <a:gd name="connsiteX0" fmla="*/ 0 w 450722"/>
                <a:gd name="connsiteY0" fmla="*/ 247897 h 450722"/>
                <a:gd name="connsiteX1" fmla="*/ 101412 w 450722"/>
                <a:gd name="connsiteY1" fmla="*/ 247897 h 450722"/>
                <a:gd name="connsiteX2" fmla="*/ 101412 w 450722"/>
                <a:gd name="connsiteY2" fmla="*/ 0 h 450722"/>
                <a:gd name="connsiteX3" fmla="*/ 349310 w 450722"/>
                <a:gd name="connsiteY3" fmla="*/ 0 h 450722"/>
                <a:gd name="connsiteX4" fmla="*/ 349310 w 450722"/>
                <a:gd name="connsiteY4" fmla="*/ 247897 h 450722"/>
                <a:gd name="connsiteX5" fmla="*/ 450722 w 450722"/>
                <a:gd name="connsiteY5" fmla="*/ 247897 h 450722"/>
                <a:gd name="connsiteX6" fmla="*/ 225361 w 450722"/>
                <a:gd name="connsiteY6" fmla="*/ 450722 h 450722"/>
                <a:gd name="connsiteX7" fmla="*/ 0 w 450722"/>
                <a:gd name="connsiteY7" fmla="*/ 247897 h 45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722" h="450722">
                  <a:moveTo>
                    <a:pt x="0" y="247897"/>
                  </a:moveTo>
                  <a:lnTo>
                    <a:pt x="101412" y="247897"/>
                  </a:lnTo>
                  <a:lnTo>
                    <a:pt x="101412" y="0"/>
                  </a:lnTo>
                  <a:lnTo>
                    <a:pt x="349310" y="0"/>
                  </a:lnTo>
                  <a:lnTo>
                    <a:pt x="349310" y="247897"/>
                  </a:lnTo>
                  <a:lnTo>
                    <a:pt x="450722" y="247897"/>
                  </a:lnTo>
                  <a:lnTo>
                    <a:pt x="225361" y="450722"/>
                  </a:lnTo>
                  <a:lnTo>
                    <a:pt x="0" y="247897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82" tIns="26670" rIns="128082" bIns="138224" numCol="1" spcCol="1270" anchor="ctr" anchorCtr="0">
              <a:noAutofit/>
            </a:bodyPr>
            <a:lstStyle/>
            <a:p>
              <a:pPr marL="0" lvl="0" indent="0" algn="ctr" defTabSz="9334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2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3287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A493FA-57F6-4AFD-9D41-EACEF2BA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בניית מסלול </a:t>
            </a:r>
            <a:r>
              <a:rPr lang="he-IL" dirty="0" err="1"/>
              <a:t>קרטזי</a:t>
            </a:r>
            <a:r>
              <a:rPr lang="he-I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3414922-9159-44A9-AFF6-081A7F42D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441" y="1367602"/>
                <a:ext cx="10312793" cy="45528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e-IL" sz="2400" dirty="0"/>
                  <a:t>בנינו פונקציה אשר מרכזת את תהליך בניית המסלול </a:t>
                </a:r>
                <a:r>
                  <a:rPr lang="he-IL" sz="2400" dirty="0" err="1"/>
                  <a:t>הקרטזי</a:t>
                </a:r>
                <a:r>
                  <a:rPr lang="he-IL" sz="2400" dirty="0"/>
                  <a:t>, הפונקציה נעזרת במספר פונקציות עזר.</a:t>
                </a:r>
              </a:p>
              <a:p>
                <a:pPr marL="0" indent="0">
                  <a:buNone/>
                </a:pPr>
                <a:r>
                  <a:rPr lang="en-US" sz="2400" u="sng" dirty="0" err="1">
                    <a:solidFill>
                      <a:schemeClr val="tx1"/>
                    </a:solidFill>
                  </a:rPr>
                  <a:t>execute_time</a:t>
                </a:r>
                <a:r>
                  <a:rPr lang="he-IL" sz="2400" u="sng" dirty="0">
                    <a:solidFill>
                      <a:schemeClr val="tx1"/>
                    </a:solidFill>
                  </a:rPr>
                  <a:t> </a:t>
                </a:r>
                <a:r>
                  <a:rPr lang="he-IL" sz="2400" dirty="0"/>
                  <a:t>– מחשבת זמן ביצוע תזוזה בין שתי נקודות בהתאם למרחק ביניהן ולפרמטר המהירות הנקבע ע"י המשתמש.</a:t>
                </a:r>
              </a:p>
              <a:p>
                <a:pPr marL="0" indent="0">
                  <a:buNone/>
                </a:pPr>
                <a:r>
                  <a:rPr lang="en-US" sz="2400" u="sng" dirty="0" err="1">
                    <a:solidFill>
                      <a:schemeClr val="tx1"/>
                    </a:solidFill>
                  </a:rPr>
                  <a:t>motion_plan</a:t>
                </a:r>
                <a:r>
                  <a:rPr lang="he-IL" sz="2400" u="sng" dirty="0"/>
                  <a:t> </a:t>
                </a:r>
                <a:r>
                  <a:rPr lang="he-IL" sz="2400" dirty="0"/>
                  <a:t>– בונה מסלול </a:t>
                </a:r>
                <a:r>
                  <a:rPr lang="he-IL" sz="2400" dirty="0" err="1"/>
                  <a:t>קרטזי</a:t>
                </a:r>
                <a:r>
                  <a:rPr lang="he-IL" sz="2400" dirty="0"/>
                  <a:t> בין שני נקודות ע"י פולינום מסדר 5 כאשר המהירות והתאוצה מתאפסים בתחילת התנועה ובסופה (</a:t>
                </a:r>
                <a:r>
                  <a:rPr lang="en-US" sz="2000" dirty="0"/>
                  <a:t>MINIMUM-JERK TRAJECTORY</a:t>
                </a:r>
                <a:r>
                  <a:rPr lang="he-IL" sz="2000" dirty="0"/>
                  <a:t>)</a:t>
                </a:r>
                <a:r>
                  <a:rPr lang="he-IL" sz="24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24292E"/>
                          </a:solidFill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24292E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𝟏𝟓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𝟏𝟎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1800" b="1" i="1" smtClean="0">
                          <a:solidFill>
                            <a:srgbClr val="24292E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he-IL" sz="1800" b="1" i="0" dirty="0">
                  <a:solidFill>
                    <a:srgbClr val="24292E"/>
                  </a:solidFill>
                  <a:effectLst/>
                  <a:latin typeface="SFMono-Regular"/>
                </a:endParaRPr>
              </a:p>
              <a:p>
                <a:pPr marL="0" indent="0">
                  <a:buNone/>
                </a:pPr>
                <a:r>
                  <a:rPr lang="he-IL" sz="2400" dirty="0"/>
                  <a:t>3. </a:t>
                </a:r>
                <a:r>
                  <a:rPr lang="en-US" sz="2400" u="sng" dirty="0" err="1">
                    <a:solidFill>
                      <a:schemeClr val="tx1"/>
                    </a:solidFill>
                  </a:rPr>
                  <a:t>xyz_acc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, </a:t>
                </a:r>
                <a:r>
                  <a:rPr lang="en-US" sz="2400" u="sng" dirty="0" err="1">
                    <a:solidFill>
                      <a:schemeClr val="tx1"/>
                    </a:solidFill>
                  </a:rPr>
                  <a:t>Xyz</a:t>
                </a:r>
                <a:r>
                  <a:rPr lang="en-US" sz="2400" u="sng" dirty="0">
                    <a:solidFill>
                      <a:schemeClr val="tx1"/>
                    </a:solidFill>
                  </a:rPr>
                  <a:t> velocity </a:t>
                </a:r>
                <a:r>
                  <a:rPr lang="he-IL" sz="2400" dirty="0">
                    <a:solidFill>
                      <a:schemeClr val="tx1"/>
                    </a:solidFill>
                  </a:rPr>
                  <a:t> </a:t>
                </a:r>
                <a:r>
                  <a:rPr lang="he-IL" sz="2400" dirty="0"/>
                  <a:t>- בונה את המהירות והתאוצה הנדרשים לביצוע המסלול</a:t>
                </a: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24292E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solidFill>
                                        <a:srgbClr val="24292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𝟔𝟎</m:t>
                              </m:r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𝟑𝟎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1800" b="1" i="1" smtClean="0">
                          <a:solidFill>
                            <a:srgbClr val="24292E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1" i="1">
                          <a:solidFill>
                            <a:srgbClr val="24292E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rgbClr val="24292E"/>
                          </a:solidFill>
                          <a:latin typeface="Cambria Math" panose="02040503050406030204" pitchFamily="18" charset="0"/>
                        </a:rPr>
                        <m:t>̈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>
                          <a:solidFill>
                            <a:srgbClr val="2429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𝟏𝟐𝟎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b="1" i="1">
                                      <a:solidFill>
                                        <a:srgbClr val="2429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solidFill>
                                        <a:srgbClr val="2429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solidFill>
                                        <a:srgbClr val="24292E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24292E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𝟔𝟎</m:t>
                          </m:r>
                          <m:r>
                            <a:rPr lang="en-US" sz="1800" b="1" i="1" smtClean="0">
                              <a:solidFill>
                                <a:srgbClr val="24292E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he-IL" sz="1800" b="1" i="0" dirty="0">
                  <a:solidFill>
                    <a:srgbClr val="24292E"/>
                  </a:solidFill>
                  <a:effectLst/>
                  <a:latin typeface="SFMono-Regular"/>
                </a:endParaRPr>
              </a:p>
              <a:p>
                <a:pPr marL="0" indent="0">
                  <a:buNone/>
                </a:pPr>
                <a:endParaRPr lang="he-IL" sz="2400" dirty="0">
                  <a:solidFill>
                    <a:schemeClr val="tx1"/>
                  </a:solidFill>
                  <a:latin typeface="SFMono-Regular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he-IL" sz="2400" dirty="0">
                  <a:solidFill>
                    <a:schemeClr val="tx1"/>
                  </a:solidFill>
                  <a:latin typeface="SFMono-Regular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he-IL" sz="2400" dirty="0">
                  <a:solidFill>
                    <a:schemeClr val="tx1"/>
                  </a:solidFill>
                  <a:latin typeface="SFMono-Regular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he-IL" sz="2400" dirty="0">
                  <a:solidFill>
                    <a:schemeClr val="tx1"/>
                  </a:solidFill>
                  <a:latin typeface="SFMono-Regular"/>
                </a:endParaRPr>
              </a:p>
              <a:p>
                <a:pPr marL="0" indent="0">
                  <a:buNone/>
                </a:pPr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3414922-9159-44A9-AFF6-081A7F42D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441" y="1367602"/>
                <a:ext cx="10312793" cy="4552817"/>
              </a:xfrm>
              <a:blipFill>
                <a:blip r:embed="rId2"/>
                <a:stretch>
                  <a:fillRect l="-355" t="-803" r="-10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5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991DF6-4F4C-4953-B15D-E1732A24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dirty="0"/>
              <a:t>המרת המסלול למרחב המפרקים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7612B6B-9AED-41CC-9E81-80BC1C31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4353"/>
            <a:ext cx="10178322" cy="44452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e-IL" sz="2400" dirty="0"/>
              <a:t>לאחר שקיים מסלול תנועה </a:t>
            </a:r>
            <a:r>
              <a:rPr lang="he-IL" sz="2400" dirty="0" err="1"/>
              <a:t>קרטזי</a:t>
            </a:r>
            <a:r>
              <a:rPr lang="he-IL" sz="2400" dirty="0"/>
              <a:t>  נרצה להמירו לתנועה במרחב המפרקים, לשם כך יצרנו את הפונקציה </a:t>
            </a:r>
            <a:r>
              <a:rPr lang="en-US" sz="2400" dirty="0" err="1">
                <a:solidFill>
                  <a:schemeClr val="tx1"/>
                </a:solidFill>
              </a:rPr>
              <a:t>build_trajectory</a:t>
            </a:r>
            <a:endParaRPr lang="he-IL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he-IL" sz="2400" dirty="0"/>
              <a:t>פתרנו את </a:t>
            </a:r>
            <a:r>
              <a:rPr lang="he-IL" sz="2400" dirty="0" err="1"/>
              <a:t>הקינמטיקה</a:t>
            </a:r>
            <a:r>
              <a:rPr lang="he-IL" sz="2400" dirty="0"/>
              <a:t> הישירה וההפוכה על פי שיטת </a:t>
            </a:r>
            <a:r>
              <a:rPr lang="en-US" sz="2400" dirty="0"/>
              <a:t>DH</a:t>
            </a:r>
            <a:r>
              <a:rPr lang="he-IL" sz="2400" dirty="0"/>
              <a:t> ובנינו פונקציות אשר ממשות את הפתרון </a:t>
            </a:r>
          </a:p>
          <a:p>
            <a:pPr marL="0" indent="0">
              <a:buNone/>
            </a:pPr>
            <a:r>
              <a:rPr lang="en-US" sz="2400" u="sng" dirty="0" err="1">
                <a:solidFill>
                  <a:schemeClr val="tx1"/>
                </a:solidFill>
              </a:rPr>
              <a:t>Inv_kin</a:t>
            </a:r>
            <a:r>
              <a:rPr lang="he-IL" sz="2400" dirty="0"/>
              <a:t> – </a:t>
            </a:r>
            <a:r>
              <a:rPr lang="he-IL" sz="2400" dirty="0" err="1"/>
              <a:t>פונקצית</a:t>
            </a:r>
            <a:r>
              <a:rPr lang="he-IL" sz="2400" dirty="0"/>
              <a:t> </a:t>
            </a:r>
            <a:r>
              <a:rPr lang="he-IL" sz="2400" dirty="0" err="1"/>
              <a:t>קינמטיקה</a:t>
            </a:r>
            <a:r>
              <a:rPr lang="he-IL" sz="2400" dirty="0"/>
              <a:t> הפוכה, מקבלת מטריצת טרנספורמציה הומוגנית ומחזירה פתרון במרחב המפרקים. ניתן לבחור ידנית בין הפתרונות (סה"כ 8)</a:t>
            </a:r>
          </a:p>
          <a:p>
            <a:pPr marL="0" indent="0">
              <a:buNone/>
            </a:pPr>
            <a:endParaRPr lang="he-IL" sz="2400" dirty="0"/>
          </a:p>
          <a:p>
            <a:pPr marL="0" indent="0">
              <a:buNone/>
            </a:pPr>
            <a:r>
              <a:rPr lang="en-US" sz="2400" u="sng" dirty="0">
                <a:solidFill>
                  <a:schemeClr val="tx1"/>
                </a:solidFill>
              </a:rPr>
              <a:t>Forward</a:t>
            </a:r>
            <a:r>
              <a:rPr lang="he-IL" sz="2400" dirty="0"/>
              <a:t> – </a:t>
            </a:r>
            <a:r>
              <a:rPr lang="he-IL" sz="2400" dirty="0" err="1"/>
              <a:t>פונקצית</a:t>
            </a:r>
            <a:r>
              <a:rPr lang="he-IL" sz="2400" dirty="0"/>
              <a:t> </a:t>
            </a:r>
            <a:r>
              <a:rPr lang="he-IL" sz="2400" dirty="0" err="1"/>
              <a:t>קינמטיקה</a:t>
            </a:r>
            <a:r>
              <a:rPr lang="he-IL" sz="2400" dirty="0"/>
              <a:t> ישירה, מקבלת וקטור זוויות מפרקים ומחזירה את הטרנספורמציה בין הבסיס </a:t>
            </a:r>
            <a:r>
              <a:rPr lang="he-IL" sz="2400" dirty="0" err="1"/>
              <a:t>לתפסנית</a:t>
            </a:r>
            <a:r>
              <a:rPr lang="he-IL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274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4D15E4-C253-4E1F-9CFC-77AB99B6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עקיבה אחר המסלול באמצעות בקר </a:t>
            </a:r>
            <a:r>
              <a:rPr lang="en-US" dirty="0"/>
              <a:t>PID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6F974C-8765-4CD8-BF3F-A11CEA6C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693964"/>
            <a:ext cx="10178322" cy="3593591"/>
          </a:xfrm>
        </p:spPr>
        <p:txBody>
          <a:bodyPr>
            <a:normAutofit/>
          </a:bodyPr>
          <a:lstStyle/>
          <a:p>
            <a:r>
              <a:rPr lang="he-IL" dirty="0"/>
              <a:t>תחילה השתמשנו בנתוני הסימולטור למציאת פיצוי גרביטציה ומהירויות (מטריצות </a:t>
            </a:r>
            <a:r>
              <a:rPr lang="en-US" dirty="0"/>
              <a:t>B,G</a:t>
            </a:r>
            <a:r>
              <a:rPr lang="he-IL" dirty="0"/>
              <a:t>) </a:t>
            </a:r>
          </a:p>
          <a:p>
            <a:r>
              <a:rPr lang="he-IL" dirty="0"/>
              <a:t>מימשנו בקר </a:t>
            </a:r>
            <a:r>
              <a:rPr lang="en-US" dirty="0"/>
              <a:t>PID</a:t>
            </a:r>
            <a:r>
              <a:rPr lang="he-IL" dirty="0"/>
              <a:t> הסוגר חוג על זוויות ומהירויות המפרקים , אות הבקרה הינו המומנט הניתן למפרקים.</a:t>
            </a:r>
          </a:p>
          <a:p>
            <a:r>
              <a:rPr lang="he-IL" dirty="0"/>
              <a:t>כיוונו עבור כל מפרק את </a:t>
            </a:r>
            <a:r>
              <a:rPr lang="he-IL" dirty="0" err="1"/>
              <a:t>קבועי</a:t>
            </a:r>
            <a:r>
              <a:rPr lang="he-IL" dirty="0"/>
              <a:t> הבקרה לקבלת עקיבה טובה לאורך המסלול: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990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B620E-9DE9-444D-ABBE-0039C064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e-IL" dirty="0">
                <a:highlight>
                  <a:srgbClr val="FFFF00"/>
                </a:highlight>
              </a:rPr>
            </a:br>
            <a:endParaRPr lang="he-IL" dirty="0"/>
          </a:p>
        </p:txBody>
      </p:sp>
      <p:pic>
        <p:nvPicPr>
          <p:cNvPr id="5" name="מציין מיקום תוכן 4" descr="תמונה שמכילה טקסט, מפה, ממולא, שולחן&#10;&#10;התיאור נוצר באופן אוטומטי">
            <a:extLst>
              <a:ext uri="{FF2B5EF4-FFF2-40B4-BE49-F238E27FC236}">
                <a16:creationId xmlns:a16="http://schemas.microsoft.com/office/drawing/2014/main" id="{370CE772-93DA-49D7-9621-DAA41052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6836" r="8107" b="6000"/>
          <a:stretch/>
        </p:blipFill>
        <p:spPr>
          <a:xfrm>
            <a:off x="6279902" y="1723781"/>
            <a:ext cx="5522892" cy="3332290"/>
          </a:xfrm>
          <a:prstGeom prst="rect">
            <a:avLst/>
          </a:prstGeom>
        </p:spPr>
      </p:pic>
      <p:pic>
        <p:nvPicPr>
          <p:cNvPr id="8" name="תמונה 7" descr="תמונה שמכילה טקסט, מפה, מחשב, קבוצה&#10;&#10;התיאור נוצר באופן אוטומטי">
            <a:extLst>
              <a:ext uri="{FF2B5EF4-FFF2-40B4-BE49-F238E27FC236}">
                <a16:creationId xmlns:a16="http://schemas.microsoft.com/office/drawing/2014/main" id="{01735A90-C2D6-4496-8682-27AAE0342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8024" r="8107" b="4813"/>
          <a:stretch/>
        </p:blipFill>
        <p:spPr>
          <a:xfrm>
            <a:off x="1067776" y="253984"/>
            <a:ext cx="5028223" cy="3033827"/>
          </a:xfrm>
          <a:prstGeom prst="rect">
            <a:avLst/>
          </a:prstGeom>
        </p:spPr>
      </p:pic>
      <p:pic>
        <p:nvPicPr>
          <p:cNvPr id="10" name="תמונה 9" descr="תמונה שמכילה טקסט, מפה, מחשב, שולחן&#10;&#10;התיאור נוצר באופן אוטומטי">
            <a:extLst>
              <a:ext uri="{FF2B5EF4-FFF2-40B4-BE49-F238E27FC236}">
                <a16:creationId xmlns:a16="http://schemas.microsoft.com/office/drawing/2014/main" id="{1EFA3049-0B26-4315-8A93-BA077653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7020" r="7817" b="3905"/>
          <a:stretch/>
        </p:blipFill>
        <p:spPr>
          <a:xfrm>
            <a:off x="1067776" y="3441787"/>
            <a:ext cx="5028223" cy="3107238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5E7DE-4CA5-4D04-9A3B-07299C6449D1}"/>
              </a:ext>
            </a:extLst>
          </p:cNvPr>
          <p:cNvSpPr txBox="1"/>
          <p:nvPr/>
        </p:nvSpPr>
        <p:spPr>
          <a:xfrm>
            <a:off x="5888926" y="253985"/>
            <a:ext cx="4311748" cy="8771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5100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PID</a:t>
            </a:r>
            <a:endParaRPr lang="he-IL" sz="51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857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4A836D7-83B6-4A04-B5D8-4220E7A6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עקיבה אחר המסלול באמצעות בקר </a:t>
            </a:r>
            <a:r>
              <a:rPr lang="en-US" dirty="0"/>
              <a:t>impedance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B265B10-84F3-410A-B1D6-4BA922C0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תחילה השתמשנו בנתוני הסימולטור למציאת פיצוי גרביטציה ומהירויות (מטריצות </a:t>
            </a:r>
            <a:r>
              <a:rPr lang="en-US" dirty="0"/>
              <a:t>B,G</a:t>
            </a:r>
            <a:r>
              <a:rPr lang="he-IL" dirty="0"/>
              <a:t>) </a:t>
            </a:r>
          </a:p>
          <a:p>
            <a:r>
              <a:rPr lang="he-IL" dirty="0"/>
              <a:t>בחרנו לממש את האימפדנס לפי סכמת </a:t>
            </a:r>
            <a:r>
              <a:rPr lang="en-US" dirty="0"/>
              <a:t>IM-IC</a:t>
            </a:r>
            <a:endParaRPr lang="he-IL" dirty="0"/>
          </a:p>
          <a:p>
            <a:r>
              <a:rPr lang="he-IL" dirty="0"/>
              <a:t>יצרנו פונקציה המממשת את בקר האימפדנס הפונקציה </a:t>
            </a:r>
            <a:r>
              <a:rPr lang="en-US" dirty="0" err="1">
                <a:solidFill>
                  <a:schemeClr val="tx1"/>
                </a:solidFill>
              </a:rPr>
              <a:t>imic</a:t>
            </a:r>
            <a:r>
              <a:rPr lang="he-IL" dirty="0"/>
              <a:t> המקבלת את הקריאה העדכנית של זוויות ומהירויות המפרקים , את המיקום ומהירות </a:t>
            </a:r>
            <a:r>
              <a:rPr lang="he-IL" dirty="0" err="1"/>
              <a:t>הקרטזים</a:t>
            </a:r>
            <a:r>
              <a:rPr lang="he-IL" dirty="0"/>
              <a:t> הרצויים ואת קריאת חיישן הכוח הממוקם על גליל המשחק.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688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B620E-9DE9-444D-ABBE-0039C064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he-IL" dirty="0">
                <a:highlight>
                  <a:srgbClr val="FFFF00"/>
                </a:highlight>
              </a:rPr>
            </a:b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370CE772-93DA-49D7-9621-DAA41052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4842" r="8107" b="5999"/>
          <a:stretch/>
        </p:blipFill>
        <p:spPr>
          <a:xfrm>
            <a:off x="6429565" y="1787365"/>
            <a:ext cx="5319920" cy="32832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1735A90-C2D6-4496-8682-27AAE0342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8025" r="8107" b="5246"/>
          <a:stretch/>
        </p:blipFill>
        <p:spPr>
          <a:xfrm>
            <a:off x="1073379" y="201163"/>
            <a:ext cx="5157514" cy="309633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EFA3049-0B26-4315-8A93-BA077653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7020" r="8584" b="4502"/>
          <a:stretch/>
        </p:blipFill>
        <p:spPr>
          <a:xfrm>
            <a:off x="1082581" y="3455341"/>
            <a:ext cx="5168685" cy="320149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6C7A35F-F004-4D10-AD31-BE3155E4A2C9}"/>
              </a:ext>
            </a:extLst>
          </p:cNvPr>
          <p:cNvSpPr txBox="1"/>
          <p:nvPr/>
        </p:nvSpPr>
        <p:spPr>
          <a:xfrm>
            <a:off x="7118252" y="350796"/>
            <a:ext cx="4311748" cy="8771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5100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אימפדנס</a:t>
            </a:r>
          </a:p>
        </p:txBody>
      </p:sp>
    </p:spTree>
    <p:extLst>
      <p:ext uri="{BB962C8B-B14F-4D97-AF65-F5344CB8AC3E}">
        <p14:creationId xmlns:p14="http://schemas.microsoft.com/office/powerpoint/2010/main" val="2001931090"/>
      </p:ext>
    </p:extLst>
  </p:cSld>
  <p:clrMapOvr>
    <a:masterClrMapping/>
  </p:clrMapOvr>
</p:sld>
</file>

<file path=ppt/theme/theme1.xml><?xml version="1.0" encoding="utf-8"?>
<a:theme xmlns:a="http://schemas.openxmlformats.org/drawingml/2006/main" name="תג">
  <a:themeElements>
    <a:clrScheme name="תג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תג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תג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432</Words>
  <Application>Microsoft Office PowerPoint</Application>
  <PresentationFormat>מסך רחב</PresentationFormat>
  <Paragraphs>61</Paragraphs>
  <Slides>14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Gill Sans MT</vt:lpstr>
      <vt:lpstr>Impact</vt:lpstr>
      <vt:lpstr>SFMono-Regular</vt:lpstr>
      <vt:lpstr>תג</vt:lpstr>
      <vt:lpstr>חלק 1</vt:lpstr>
      <vt:lpstr>משימה</vt:lpstr>
      <vt:lpstr>דיאגרמת פעולה</vt:lpstr>
      <vt:lpstr>בניית מסלול קרטזי </vt:lpstr>
      <vt:lpstr>המרת המסלול למרחב המפרקים  </vt:lpstr>
      <vt:lpstr>עקיבה אחר המסלול באמצעות בקר PID</vt:lpstr>
      <vt:lpstr> </vt:lpstr>
      <vt:lpstr>עקיבה אחר המסלול באמצעות בקר impedance</vt:lpstr>
      <vt:lpstr> </vt:lpstr>
      <vt:lpstr> </vt:lpstr>
      <vt:lpstr>ההבדל בכוח בין השיטות</vt:lpstr>
      <vt:lpstr>מסלול הרובוט</vt:lpstr>
      <vt:lpstr>סרטון פעולה PID</vt:lpstr>
      <vt:lpstr>סרטון פעולה משולב PID + אימפדנס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חלק 1</dc:title>
  <dc:creator>Yamit Geron</dc:creator>
  <cp:lastModifiedBy>Yamit Geron</cp:lastModifiedBy>
  <cp:revision>11</cp:revision>
  <dcterms:created xsi:type="dcterms:W3CDTF">2020-07-08T10:50:32Z</dcterms:created>
  <dcterms:modified xsi:type="dcterms:W3CDTF">2020-10-01T06:05:55Z</dcterms:modified>
</cp:coreProperties>
</file>